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623" r:id="rId2"/>
    <p:sldId id="622" r:id="rId3"/>
    <p:sldId id="257" r:id="rId4"/>
    <p:sldId id="258" r:id="rId5"/>
    <p:sldId id="269" r:id="rId6"/>
    <p:sldId id="259" r:id="rId7"/>
    <p:sldId id="268" r:id="rId8"/>
    <p:sldId id="260" r:id="rId9"/>
    <p:sldId id="619" r:id="rId10"/>
    <p:sldId id="272" r:id="rId11"/>
    <p:sldId id="616" r:id="rId12"/>
    <p:sldId id="609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354C"/>
    <a:srgbClr val="2F78A6"/>
    <a:srgbClr val="1DAB3B"/>
    <a:srgbClr val="7F7F7F"/>
    <a:srgbClr val="009051"/>
    <a:srgbClr val="C420FF"/>
    <a:srgbClr val="9C2FB2"/>
    <a:srgbClr val="9625BB"/>
    <a:srgbClr val="AE1AE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25"/>
    <p:restoredTop sz="87458"/>
  </p:normalViewPr>
  <p:slideViewPr>
    <p:cSldViewPr snapToGrid="0" snapToObjects="1">
      <p:cViewPr varScale="1">
        <p:scale>
          <a:sx n="135" d="100"/>
          <a:sy n="135" d="100"/>
        </p:scale>
        <p:origin x="10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68889-0F23-3A49-AE63-0E0373E8890B}" type="datetimeFigureOut">
              <a:rPr lang="es-MX" smtClean="0"/>
              <a:t>30/08/20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050DE-EBF1-0E4A-AD2A-72E20BD8D9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64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4238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181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594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7550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211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4797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0919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9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942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29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EE31A-DC39-8C4F-A033-58823F924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CEDC0B-E495-CE4B-BF62-516A8BD9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D9F18A-8FC6-E74B-8063-7653371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B05C-3FE3-CB40-B3AF-9940AEBCEB1E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EB6798-5B33-B140-A677-F91F2293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F06590-C9D6-0D4A-9E92-AABC84C3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769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A8F38-51AB-A049-9694-1271D913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11AD42-81E9-F64A-A45B-1646DEDC0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8B26A4-2AEA-F94E-A04D-298149383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8C8A2-B26F-3C47-86B4-02A1316FE8FB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5D2FDF-6BAD-4843-A838-53FD815F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EEFF39-3925-254A-9A4B-04BA7703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872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CDF9B2-5C4B-464B-8CB9-F82DB4541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5DAC38-4FD7-0B41-B10A-BAF0D5341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AAEABB-EBED-8F4B-91A7-E984831A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8FB5-B004-7445-8F2E-2098A6BA39E5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9B707F-01C2-E542-9249-711373E2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1ACF14-319C-1A43-B898-6120A8AC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528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D4563-8560-0847-B085-E308D829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DC1ABF-6AD1-934C-A6A6-99E6FDDC0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1C2F46-ABA8-EF45-B32F-7BDC875C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2F042-A824-9D43-8461-03C3E0FC4CD6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AAD2C-6F63-2C46-851E-8C4932A5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F08BEB-C28C-A04A-93F3-B6EF0EB3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189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F9385-4482-CC48-9CC5-50E7DA1F4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4EF4AF-1E9A-B84F-94DD-0A484E72D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FE65EC-8935-3D4D-BAC5-FABEC48B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FF2D-6466-E24F-B4FE-D87E8E30A7B7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03637-73BC-C44F-915A-73EC74B1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964BEA-3255-C94E-9F45-1D41B20A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955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772C6-C3BD-F74D-AB33-8A007783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D5185B-FC5A-9340-AFEF-0AF7C1924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BB4007-CCC0-8F4B-8251-6AF8AC70E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62446D-B46D-E547-B02A-CE50C88B3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3325-D1E9-FD4C-BF42-6EB1E5D5CC5B}" type="datetime1">
              <a:rPr lang="es-MX" smtClean="0"/>
              <a:t>30/08/20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2F9C52-6702-0C47-9C18-E7EB4434F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BDF11-933A-2742-BDD0-24AC94EB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967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C56FD-9503-1748-8577-C55CE1C2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57AA4E-9CBE-B248-A1B8-08D824227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27395D-B088-544F-B2C0-B965C8CB3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E6E649-017B-0A48-A3B6-162035624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5309D1-5185-9E45-854C-8648CB125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6047B16-689B-AD42-ADF2-4CD5CC6F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84E6-DE26-F543-AECD-616935BE1143}" type="datetime1">
              <a:rPr lang="es-MX" smtClean="0"/>
              <a:t>30/08/20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B3D30B-4837-E446-A405-E4E1E4A0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234698-F80F-B046-A0A3-02C05D73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315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CE4E0-B84C-9F4E-82FA-4349D984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CDABA5-B4D4-A240-A88E-0B62CC15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818A-9C6E-DA44-9375-83E146A61402}" type="datetime1">
              <a:rPr lang="es-MX" smtClean="0"/>
              <a:t>30/08/20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9B43D6-4876-DE4D-96DE-57261EF7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C654B2-841B-894A-BEA0-2AFF6200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275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6BE3D3-8379-8045-A200-D324BAF7F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D04B-0C59-3F4C-87D0-2CF79384FA6A}" type="datetime1">
              <a:rPr lang="es-MX" smtClean="0"/>
              <a:t>30/08/20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2CD1AB-8163-6141-8363-14C43493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3A46BB-C824-1A4D-A73B-4DFAA8C2C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733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FAA0A-17CF-5844-AB76-0A1D2C4A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6E307-DD99-1D42-B88C-5022209E9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3A1811-AF14-8E40-BB74-890B5AACC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B0993A-4AE0-A84B-BB27-98AAE197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EBAC-6C65-344F-AC12-8C6D695651D8}" type="datetime1">
              <a:rPr lang="es-MX" smtClean="0"/>
              <a:t>30/08/20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F80A77-BE32-C84D-82E2-4BB7C093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0AB9A1-4FD8-F54E-BAEF-80BD305F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508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49843-4C3C-704A-ADC2-7102C9D4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EA50D2F-51A5-B744-8585-81EB42872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45E643-DB64-044C-88CA-DCCDA9CD4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277C87-EB6D-7143-B551-C7100087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ADAE-E8CA-FE46-ABD6-B4F59571932A}" type="datetime1">
              <a:rPr lang="es-MX" smtClean="0"/>
              <a:t>30/08/20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F4C1AA-6F81-2B4D-AE70-4023B30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DF4645-7D56-934E-8392-6314D16C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52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1A48E62-5B38-944F-9C51-E60795AE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01397B-83E5-F547-8E39-19A68C99B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DC07EF-938A-E247-BAC2-D6E74E54B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651F0-6AB2-A84A-AE38-B8053EFF2096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8B57F-A10E-614D-AEF6-9C73A5699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565D65-37E3-D74E-AC99-247820C79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711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059757"/>
              </p:ext>
            </p:extLst>
          </p:nvPr>
        </p:nvGraphicFramePr>
        <p:xfrm>
          <a:off x="592163" y="625475"/>
          <a:ext cx="11007674" cy="60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05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Basic </a:t>
                      </a:r>
                      <a:r>
                        <a:rPr lang="es-ES" sz="3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concepts</a:t>
                      </a:r>
                      <a:endParaRPr lang="es-ES" sz="3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min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Hierarchical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proteins</a:t>
                      </a:r>
                      <a:endParaRPr lang="es-E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Globular and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elongated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domains</a:t>
                      </a:r>
                      <a:endParaRPr lang="es-E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Intrinsically disordered proteins and regions</a:t>
                      </a:r>
                      <a:endParaRPr lang="es-E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data file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formats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PDB and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mmCIF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endParaRPr lang="es-ES_tradnl" sz="24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  <a:endParaRPr lang="es-ES_tradnl" sz="24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3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Structural</a:t>
                      </a:r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3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s-ES" sz="3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min</a:t>
                      </a:r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structures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Bank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Retrieving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atomic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coordinate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files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Q&amp;A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min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</a:t>
            </a:fld>
            <a:endParaRPr lang="es-E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5307"/>
          </a:xfrm>
        </p:spPr>
        <p:txBody>
          <a:bodyPr anchor="t">
            <a:noAutofit/>
          </a:bodyPr>
          <a:lstStyle/>
          <a:p>
            <a:pPr>
              <a:tabLst>
                <a:tab pos="5016375" algn="l"/>
              </a:tabLst>
            </a:pP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web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solidFill>
                <a:srgbClr val="1DA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74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D723F96-50AF-B047-974B-4911D70EF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5838" b="91507"/>
          <a:stretch/>
        </p:blipFill>
        <p:spPr>
          <a:xfrm>
            <a:off x="3230923" y="766301"/>
            <a:ext cx="5163340" cy="80236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A097B19-C9B7-344A-B982-ED97660716F5}"/>
              </a:ext>
            </a:extLst>
          </p:cNvPr>
          <p:cNvSpPr txBox="1"/>
          <p:nvPr/>
        </p:nvSpPr>
        <p:spPr>
          <a:xfrm>
            <a:off x="209977" y="844315"/>
            <a:ext cx="2008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Description of the molecule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C93A31B-1178-594F-9F58-1A6A5BA87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3" r="64787" b="58066"/>
          <a:stretch/>
        </p:blipFill>
        <p:spPr>
          <a:xfrm>
            <a:off x="3230923" y="1873929"/>
            <a:ext cx="5256081" cy="80236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FC4A110-0589-B14B-B1A7-E48A97026797}"/>
              </a:ext>
            </a:extLst>
          </p:cNvPr>
          <p:cNvSpPr txBox="1"/>
          <p:nvPr/>
        </p:nvSpPr>
        <p:spPr>
          <a:xfrm>
            <a:off x="275965" y="1997873"/>
            <a:ext cx="221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Authors information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A8506CE-E216-1149-8B18-514C834A7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63" r="69444" b="67377"/>
          <a:stretch/>
        </p:blipFill>
        <p:spPr>
          <a:xfrm>
            <a:off x="3230923" y="3006607"/>
            <a:ext cx="4725215" cy="16585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8282F0E-60D0-FD46-9994-BEFF63137AF1}"/>
              </a:ext>
            </a:extLst>
          </p:cNvPr>
          <p:cNvSpPr txBox="1"/>
          <p:nvPr/>
        </p:nvSpPr>
        <p:spPr>
          <a:xfrm>
            <a:off x="209977" y="2720739"/>
            <a:ext cx="30169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Sequence information (SEQRES). Sometimes some coordinate </a:t>
            </a:r>
            <a:r>
              <a:rPr lang="es-MX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 records are absent from SEQRES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, those are </a:t>
            </a:r>
            <a:r>
              <a:rPr lang="es-MX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residues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 Ther are recorded in the REMARK 465 section.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CB813A-3AEF-1641-9B6D-A9974D7D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10</a:t>
            </a:fld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9592057-3865-9C4D-8744-8D3FA16E2B17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 format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C0023F8-3101-7642-80F7-5731D376E424}"/>
              </a:ext>
            </a:extLst>
          </p:cNvPr>
          <p:cNvSpPr/>
          <p:nvPr/>
        </p:nvSpPr>
        <p:spPr>
          <a:xfrm>
            <a:off x="6787299" y="5306062"/>
            <a:ext cx="524284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3v5y.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FBXL5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hemerythrin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domain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Thompson, J.W.,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Salahudeen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A.A.,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Chollangi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S., Ruiz, J.C.,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Brautigam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C.A.,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Makris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T.M.,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Lipscomb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J.D.,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Tomchick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D.R.,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Bruick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R.K.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J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Biol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2012. 287: 7357-7365.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DOI: 10.1074/jbc.M111.308684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7E16067-635C-E54A-9314-DA74DBD371E1}"/>
              </a:ext>
            </a:extLst>
          </p:cNvPr>
          <p:cNvSpPr txBox="1"/>
          <p:nvPr/>
        </p:nvSpPr>
        <p:spPr>
          <a:xfrm>
            <a:off x="275965" y="5413520"/>
            <a:ext cx="200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HETATM record is used to identify atoms in small molecules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9BBA716-A942-0140-9E0B-DE252D86C1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7" r="71356" b="77835"/>
          <a:stretch/>
        </p:blipFill>
        <p:spPr>
          <a:xfrm>
            <a:off x="7956138" y="2996724"/>
            <a:ext cx="4151434" cy="16783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31618ED-F1A2-0B43-BA10-6D27CE9BBA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595" b="81472"/>
          <a:stretch/>
        </p:blipFill>
        <p:spPr>
          <a:xfrm>
            <a:off x="3235291" y="5307600"/>
            <a:ext cx="3552008" cy="12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7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318785-8D2C-5145-837A-A79D30187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187" t="12354" r="24471" b="9320"/>
          <a:stretch/>
        </p:blipFill>
        <p:spPr>
          <a:xfrm>
            <a:off x="6276454" y="896112"/>
            <a:ext cx="5915546" cy="5640407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C66CBF-DE53-9D4A-A5C2-5E29638B21B2}"/>
              </a:ext>
            </a:extLst>
          </p:cNvPr>
          <p:cNvSpPr txBox="1">
            <a:spLocks/>
          </p:cNvSpPr>
          <p:nvPr/>
        </p:nvSpPr>
        <p:spPr>
          <a:xfrm>
            <a:off x="479926" y="896112"/>
            <a:ext cx="5888379" cy="476255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defRPr/>
            </a:pPr>
            <a:r>
              <a:rPr lang="en-GB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Resolution is a measure of the quality of the data.</a:t>
            </a:r>
          </a:p>
          <a:p>
            <a:pPr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defRPr/>
            </a:pPr>
            <a:r>
              <a:rPr lang="en-US" sz="2400" i="1" kern="0" dirty="0">
                <a:solidFill>
                  <a:srgbClr val="9D354C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High-resolution structures</a:t>
            </a:r>
            <a:r>
              <a:rPr lang="en-US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, with resolution values of 1 </a:t>
            </a:r>
            <a:r>
              <a:rPr lang="en-US" sz="2400" i="1" kern="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Å</a:t>
            </a:r>
            <a:r>
              <a:rPr lang="en-US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 or so, are highly ordered and it is </a:t>
            </a:r>
            <a:r>
              <a:rPr lang="en-US" sz="2400" i="1" kern="0" dirty="0">
                <a:solidFill>
                  <a:srgbClr val="9D354C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easy to see every atom in the electron density map</a:t>
            </a:r>
            <a:r>
              <a:rPr lang="en-US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.</a:t>
            </a:r>
          </a:p>
          <a:p>
            <a:pPr marL="800100" lvl="1" indent="-342900"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2400" kern="0" dirty="0">
                <a:solidFill>
                  <a:srgbClr val="2F78A6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High      = 1.0 - 1.8 A</a:t>
            </a:r>
            <a:endParaRPr lang="en-US" sz="2400" kern="0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800100" lvl="1" indent="-342900"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Medium = 1.8 - 3.0 A</a:t>
            </a:r>
          </a:p>
          <a:p>
            <a:pPr marL="800100" lvl="1" indent="-342900" defTabSz="449263" eaLnBrk="0" hangingPunct="0"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r>
              <a:rPr lang="en-GB" sz="24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Low	  = &gt; 3.0 A</a:t>
            </a:r>
          </a:p>
          <a:p>
            <a:pPr marL="800100" lvl="1" indent="-342900" defTabSz="449263" eaLnBrk="0" hangingPunct="0"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endParaRPr lang="en-GB" sz="2400" kern="0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defRPr/>
            </a:pPr>
            <a:r>
              <a:rPr 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Note: Not all parts of the structure are at the same resolution.</a:t>
            </a:r>
            <a:endParaRPr lang="en-GB" sz="2400" kern="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11" charset="-128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F5EE27E-640E-564B-ABCB-1088775C961E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quality of the structure: Resolution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54B9A64-7A1F-2B48-A465-34DC65D6FFFE}"/>
              </a:ext>
            </a:extLst>
          </p:cNvPr>
          <p:cNvSpPr/>
          <p:nvPr/>
        </p:nvSpPr>
        <p:spPr>
          <a:xfrm>
            <a:off x="1847851" y="5971413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5B66D2-FF2F-E24F-8B27-89D8B2DA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08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95712808-B6DC-BF43-80E9-A2B8F0E22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98" t="19669" r="28171" b="58514"/>
          <a:stretch/>
        </p:blipFill>
        <p:spPr>
          <a:xfrm>
            <a:off x="4616154" y="1099749"/>
            <a:ext cx="6778433" cy="31948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904A37-CE52-204F-903C-220A165427C3}"/>
              </a:ext>
            </a:extLst>
          </p:cNvPr>
          <p:cNvSpPr txBox="1"/>
          <p:nvPr/>
        </p:nvSpPr>
        <p:spPr>
          <a:xfrm>
            <a:off x="3610099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C5AF34-72FD-FC4C-B31D-35D700CF2305}"/>
              </a:ext>
            </a:extLst>
          </p:cNvPr>
          <p:cNvSpPr txBox="1"/>
          <p:nvPr/>
        </p:nvSpPr>
        <p:spPr>
          <a:xfrm>
            <a:off x="1613498" y="757353"/>
            <a:ext cx="3162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well a simulated diffraction pattern matches the experimental one?</a:t>
            </a:r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61B603B5-807C-D848-A146-EE67356BF8B1}"/>
              </a:ext>
            </a:extLst>
          </p:cNvPr>
          <p:cNvSpPr/>
          <p:nvPr/>
        </p:nvSpPr>
        <p:spPr>
          <a:xfrm rot="19810932">
            <a:off x="3082080" y="3375142"/>
            <a:ext cx="2066263" cy="271002"/>
          </a:xfrm>
          <a:prstGeom prst="rightArrow">
            <a:avLst/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48A6A118-E1EE-1A48-A150-1F5CD0D2C39B}"/>
              </a:ext>
            </a:extLst>
          </p:cNvPr>
          <p:cNvSpPr/>
          <p:nvPr/>
        </p:nvSpPr>
        <p:spPr>
          <a:xfrm rot="163747">
            <a:off x="3436252" y="2030358"/>
            <a:ext cx="2066263" cy="271002"/>
          </a:xfrm>
          <a:prstGeom prst="rightArrow">
            <a:avLst>
              <a:gd name="adj1" fmla="val 51346"/>
              <a:gd name="adj2" fmla="val 50000"/>
            </a:avLst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DCDCBC4-D8C7-FD42-91C9-7139B5E56EBA}"/>
              </a:ext>
            </a:extLst>
          </p:cNvPr>
          <p:cNvSpPr txBox="1"/>
          <p:nvPr/>
        </p:nvSpPr>
        <p:spPr>
          <a:xfrm>
            <a:off x="1528793" y="1826149"/>
            <a:ext cx="2734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Number of atoms unusually too-close to each other</a:t>
            </a:r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B570BEF1-7F4F-F543-BEEA-690E0A83484F}"/>
              </a:ext>
            </a:extLst>
          </p:cNvPr>
          <p:cNvSpPr/>
          <p:nvPr/>
        </p:nvSpPr>
        <p:spPr>
          <a:xfrm rot="19748725">
            <a:off x="3406466" y="2828459"/>
            <a:ext cx="1320998" cy="285341"/>
          </a:xfrm>
          <a:prstGeom prst="rightArrow">
            <a:avLst>
              <a:gd name="adj1" fmla="val 47941"/>
              <a:gd name="adj2" fmla="val 50000"/>
            </a:avLst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532AD93-3E38-4948-AFC0-5AC1C1882245}"/>
              </a:ext>
            </a:extLst>
          </p:cNvPr>
          <p:cNvSpPr txBox="1"/>
          <p:nvPr/>
        </p:nvSpPr>
        <p:spPr>
          <a:xfrm>
            <a:off x="1780664" y="2726686"/>
            <a:ext cx="208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Unusual bond angles of the polymer residues</a:t>
            </a: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A5556FCA-9A01-6644-8828-53EB5AC67C84}"/>
              </a:ext>
            </a:extLst>
          </p:cNvPr>
          <p:cNvSpPr/>
          <p:nvPr/>
        </p:nvSpPr>
        <p:spPr>
          <a:xfrm rot="17964852">
            <a:off x="4454337" y="3880619"/>
            <a:ext cx="1210459" cy="297091"/>
          </a:xfrm>
          <a:prstGeom prst="rightArrow">
            <a:avLst/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2CE033E-AE52-7B4A-A859-1881FCAAB31D}"/>
              </a:ext>
            </a:extLst>
          </p:cNvPr>
          <p:cNvSpPr txBox="1"/>
          <p:nvPr/>
        </p:nvSpPr>
        <p:spPr>
          <a:xfrm>
            <a:off x="1528793" y="3818276"/>
            <a:ext cx="208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Percentage of residues with an unusual backbone conformation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1CEB8E-CDFF-B449-9679-2C4966E91FE7}"/>
              </a:ext>
            </a:extLst>
          </p:cNvPr>
          <p:cNvSpPr txBox="1"/>
          <p:nvPr/>
        </p:nvSpPr>
        <p:spPr>
          <a:xfrm>
            <a:off x="3939439" y="5523625"/>
            <a:ext cx="208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DAC8D411-6C53-AC49-A9E5-DFDA0BF345D6}"/>
              </a:ext>
            </a:extLst>
          </p:cNvPr>
          <p:cNvSpPr/>
          <p:nvPr/>
        </p:nvSpPr>
        <p:spPr>
          <a:xfrm rot="1405361">
            <a:off x="4268878" y="1275983"/>
            <a:ext cx="1707648" cy="271002"/>
          </a:xfrm>
          <a:prstGeom prst="rightArrow">
            <a:avLst/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2F78A6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E7A95C-4188-8846-AE14-3D2B3F08868C}"/>
              </a:ext>
            </a:extLst>
          </p:cNvPr>
          <p:cNvSpPr txBox="1"/>
          <p:nvPr/>
        </p:nvSpPr>
        <p:spPr>
          <a:xfrm>
            <a:off x="3564819" y="4511134"/>
            <a:ext cx="208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Fraction of residues that do not fit the electron density 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216A2B83-CD84-434A-A1D6-E1E900AFF561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quality parameters: Validation reports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21098F2-4E07-594D-BE48-365619613DE0}"/>
              </a:ext>
            </a:extLst>
          </p:cNvPr>
          <p:cNvSpPr/>
          <p:nvPr/>
        </p:nvSpPr>
        <p:spPr>
          <a:xfrm>
            <a:off x="384780" y="5719352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2B5218A9-11CD-694A-9958-336F48782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40" t="53395" r="27271" b="40695"/>
          <a:stretch/>
        </p:blipFill>
        <p:spPr>
          <a:xfrm>
            <a:off x="6387784" y="4415607"/>
            <a:ext cx="5391341" cy="58763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F1B3F02-5A09-954E-A378-7CBAB8FB24B9}"/>
              </a:ext>
            </a:extLst>
          </p:cNvPr>
          <p:cNvSpPr txBox="1"/>
          <p:nvPr/>
        </p:nvSpPr>
        <p:spPr>
          <a:xfrm>
            <a:off x="6169892" y="5246145"/>
            <a:ext cx="5800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For an ideal model that is not over-interpreting the data, the </a:t>
            </a:r>
            <a:r>
              <a:rPr lang="es-MX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R-free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will be similar to the R-value. Typically, it is a little higher, with a value of about 0.26.</a:t>
            </a:r>
          </a:p>
        </p:txBody>
      </p:sp>
      <p:sp>
        <p:nvSpPr>
          <p:cNvPr id="30" name="Marcador de número de diapositiva 29">
            <a:extLst>
              <a:ext uri="{FF2B5EF4-FFF2-40B4-BE49-F238E27FC236}">
                <a16:creationId xmlns:a16="http://schemas.microsoft.com/office/drawing/2014/main" id="{645875CD-DB73-6248-A848-8A5451BB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446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07890" y="1000033"/>
            <a:ext cx="5784937" cy="6032415"/>
          </a:xfrm>
          <a:prstGeom prst="rect">
            <a:avLst/>
          </a:prstGeom>
          <a:noFill/>
        </p:spPr>
        <p:txBody>
          <a:bodyPr wrap="square" lIns="35999" tIns="60957" rIns="35999" bIns="60957" rtlCol="0">
            <a:spAutoFit/>
          </a:bodyPr>
          <a:lstStyle/>
          <a:p>
            <a:pPr defTabSz="914354"/>
            <a:r>
              <a:rPr lang="en-US" sz="2400" dirty="0">
                <a:solidFill>
                  <a:srgbClr val="9D354C"/>
                </a:solidFill>
                <a:latin typeface="Arial"/>
                <a:cs typeface="Arial"/>
              </a:rPr>
              <a:t>Primary structure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Sequential arrangement of </a:t>
            </a:r>
            <a:r>
              <a:rPr lang="en-US" sz="2400" dirty="0" err="1">
                <a:solidFill>
                  <a:prstClr val="black"/>
                </a:solidFill>
                <a:latin typeface="Arial"/>
                <a:cs typeface="Arial"/>
              </a:rPr>
              <a:t>proteinogenic</a:t>
            </a: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 amino acids in a polypeptide chain.</a:t>
            </a:r>
          </a:p>
          <a:p>
            <a:pPr defTabSz="914354"/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914354"/>
            <a:r>
              <a:rPr lang="en-US" sz="2400" dirty="0">
                <a:solidFill>
                  <a:srgbClr val="9D354C"/>
                </a:solidFill>
                <a:latin typeface="Arial"/>
                <a:cs typeface="Arial"/>
              </a:rPr>
              <a:t>Secondary structure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Local spatial arrangement of the polypeptide backbone.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Two regular arrangements:</a:t>
            </a:r>
          </a:p>
          <a:p>
            <a:pPr marL="342882" indent="-342882" defTabSz="914354">
              <a:buFontTx/>
              <a:buChar char="-"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Helices</a:t>
            </a:r>
          </a:p>
          <a:p>
            <a:pPr marL="342882" indent="-342882" defTabSz="914354">
              <a:buFontTx/>
              <a:buChar char="-"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Beta strands</a:t>
            </a:r>
          </a:p>
          <a:p>
            <a:pPr defTabSz="914354"/>
            <a:endParaRPr lang="en-US" sz="2400" b="1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914354"/>
            <a:r>
              <a:rPr lang="en-US" sz="2400" dirty="0">
                <a:solidFill>
                  <a:srgbClr val="9D354C"/>
                </a:solidFill>
                <a:latin typeface="Arial"/>
                <a:cs typeface="Arial"/>
              </a:rPr>
              <a:t>Tertiary structure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Overall spatial arrangement of atoms in a protein.</a:t>
            </a:r>
          </a:p>
          <a:p>
            <a:pPr defTabSz="914354"/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914354"/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0" name="Picture 68" descr="A drawing of a person&#10;&#10;Description automatically generated">
            <a:extLst>
              <a:ext uri="{FF2B5EF4-FFF2-40B4-BE49-F238E27FC236}">
                <a16:creationId xmlns:a16="http://schemas.microsoft.com/office/drawing/2014/main" id="{5D8A2F1D-3880-4568-8C0D-E3CED9308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25" y="2545591"/>
            <a:ext cx="2585035" cy="1599375"/>
          </a:xfrm>
          <a:prstGeom prst="rect">
            <a:avLst/>
          </a:prstGeom>
        </p:spPr>
      </p:pic>
      <p:pic>
        <p:nvPicPr>
          <p:cNvPr id="2" name="Imagen 1" descr="uL03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0" y="3670300"/>
            <a:ext cx="4023360" cy="33528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92825" y="1121539"/>
            <a:ext cx="6096000" cy="1077601"/>
          </a:xfrm>
          <a:prstGeom prst="rect">
            <a:avLst/>
          </a:prstGeom>
        </p:spPr>
        <p:txBody>
          <a:bodyPr lIns="91439" tIns="45719" rIns="91439" bIns="45719">
            <a:spAutoFit/>
          </a:bodyPr>
          <a:lstStyle/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&gt;uL03b_511145_ECOLI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MIGLVGKKVGMTRIFTEDGVSIPVTVIEVEANRVTQVKDLANDGYRAIQ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VTTGAKKANRVTKPEAGHFAKAGVEAGRGLWEFRLAEGEEFTVGQSISV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ELFADVKKVDVTGTSKGKGFAGTVKRWNFRTQDATHGNSLSHRVPGSIG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QNQTPGKVFKGKKMAGQMGNERVTVQSLDVVRVDAERNLLLVKGAVPGA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TGSDLIVKPAVKA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3124"/>
          </a:xfrm>
        </p:spPr>
        <p:txBody>
          <a:bodyPr anchor="t">
            <a:normAutofit/>
          </a:bodyPr>
          <a:lstStyle/>
          <a:p>
            <a:pPr>
              <a:tabLst>
                <a:tab pos="5016375" algn="l"/>
              </a:tabLst>
            </a:pPr>
            <a:r>
              <a:rPr lang="en-US" sz="3200" dirty="0">
                <a:solidFill>
                  <a:srgbClr val="1DAB3B"/>
                </a:solidFill>
                <a:latin typeface="Arial"/>
                <a:cs typeface="Arial"/>
              </a:rPr>
              <a:t>From macroscopic traits to proteins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D44BDB-408F-7A44-9CDB-D9B72C25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425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B401906-46FA-C946-9EE3-84DA76EF8FD2}"/>
              </a:ext>
            </a:extLst>
          </p:cNvPr>
          <p:cNvCxnSpPr>
            <a:cxnSpLocks/>
          </p:cNvCxnSpPr>
          <p:nvPr/>
        </p:nvCxnSpPr>
        <p:spPr>
          <a:xfrm>
            <a:off x="6994773" y="4603574"/>
            <a:ext cx="4298453" cy="1"/>
          </a:xfrm>
          <a:prstGeom prst="line">
            <a:avLst/>
          </a:prstGeom>
          <a:ln w="28575">
            <a:solidFill>
              <a:srgbClr val="009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8B49FC81-F316-9246-8A5A-AE7F1137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5246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F49A21D-4517-F64B-A338-A8B52C544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96" y="1614332"/>
            <a:ext cx="561509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Proteins are composed of domains, autonomous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 and/or functional units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in a protein, therefore they can acquire a well-defined structure (fold) and function on its own.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AB256FD-7184-E041-9CC9-77BA49FF0490}"/>
              </a:ext>
            </a:extLst>
          </p:cNvPr>
          <p:cNvSpPr txBox="1">
            <a:spLocks/>
          </p:cNvSpPr>
          <p:nvPr/>
        </p:nvSpPr>
        <p:spPr>
          <a:xfrm>
            <a:off x="145473" y="22071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64F5630E-84FF-594A-863F-E84D65E25E86}"/>
              </a:ext>
            </a:extLst>
          </p:cNvPr>
          <p:cNvSpPr/>
          <p:nvPr/>
        </p:nvSpPr>
        <p:spPr>
          <a:xfrm>
            <a:off x="7068313" y="4458101"/>
            <a:ext cx="1618488" cy="290945"/>
          </a:xfrm>
          <a:prstGeom prst="roundRect">
            <a:avLst/>
          </a:prstGeom>
          <a:solidFill>
            <a:srgbClr val="9C2FB2"/>
          </a:solidFill>
          <a:ln>
            <a:solidFill>
              <a:srgbClr val="C42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Ribosomal_L12_N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E5793E-DADE-6849-A10B-00E883C23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1" t="36855" r="44815" b="10737"/>
          <a:stretch/>
        </p:blipFill>
        <p:spPr>
          <a:xfrm>
            <a:off x="6905019" y="583324"/>
            <a:ext cx="4388207" cy="3524570"/>
          </a:xfrm>
          <a:prstGeom prst="rect">
            <a:avLst/>
          </a:prstGeom>
        </p:spPr>
      </p:pic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FC3FF68-C8B7-B343-BB04-29733A1655AA}"/>
              </a:ext>
            </a:extLst>
          </p:cNvPr>
          <p:cNvSpPr/>
          <p:nvPr/>
        </p:nvSpPr>
        <p:spPr>
          <a:xfrm>
            <a:off x="8773110" y="4458100"/>
            <a:ext cx="2433807" cy="29094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Ribosomal_L12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4053A79-ADF2-6C40-8FAE-4A4579EEC7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62375" algn="l"/>
              </a:tabLst>
              <a:defRPr/>
            </a:pP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DAB3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Protein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1DAB3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DAB3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domains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DAB3B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10FD6D-9347-7A4B-BFE0-4CADC479F817}"/>
              </a:ext>
            </a:extLst>
          </p:cNvPr>
          <p:cNvSpPr/>
          <p:nvPr/>
        </p:nvSpPr>
        <p:spPr>
          <a:xfrm>
            <a:off x="464896" y="4418459"/>
            <a:ext cx="4749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Tompa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Function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CRC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Press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Boca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2010. pp:10-11.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97A916A-F1CB-744A-A0B2-C7AA279B39DF}"/>
              </a:ext>
            </a:extLst>
          </p:cNvPr>
          <p:cNvSpPr/>
          <p:nvPr/>
        </p:nvSpPr>
        <p:spPr>
          <a:xfrm>
            <a:off x="6330941" y="5065424"/>
            <a:ext cx="524284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1RQU.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Ribosomal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L7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from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i="1" dirty="0" err="1">
                <a:solidFill>
                  <a:srgbClr val="7F7F7F"/>
                </a:solidFill>
                <a:latin typeface="Arial"/>
              </a:rPr>
              <a:t>Escherichia</a:t>
            </a:r>
            <a:r>
              <a:rPr lang="es-ES" sz="1050" i="1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i="1" dirty="0" err="1">
                <a:solidFill>
                  <a:srgbClr val="7F7F7F"/>
                </a:solidFill>
                <a:latin typeface="Arial"/>
              </a:rPr>
              <a:t>coli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</a:t>
            </a:r>
          </a:p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Bocharov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E,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Sobol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Pavlov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K,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Korzhnev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Jaravine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V,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Gudkov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Arseniev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A. J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Biol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2004. 279: 17697-17706. DOI: 10.1074/jbc.M313384200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F94C3FA-E1C6-C549-A7D1-EDE14739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31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6D9ED-74B3-3248-B35E-3AD8410A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77857"/>
          </a:xfrm>
        </p:spPr>
        <p:txBody>
          <a:bodyPr>
            <a:normAutofit/>
          </a:bodyPr>
          <a:lstStyle/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Globular domains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CB45B1-4EE9-9B42-8B4E-C2CB0D66F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21537"/>
            <a:ext cx="53614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Their polypeptide chains fold into a compact globule, promoted by the presence of packed hydrophobic amino acids in the interior, leading to a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rounded or globular shape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87F112-6CB7-4A41-B6EF-5A06010ACEA2}"/>
              </a:ext>
            </a:extLst>
          </p:cNvPr>
          <p:cNvSpPr/>
          <p:nvPr/>
        </p:nvSpPr>
        <p:spPr>
          <a:xfrm>
            <a:off x="833506" y="3175555"/>
            <a:ext cx="4749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Tompa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Function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CRC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Press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Boca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2010. pp:10-11.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A25DDB-9A4C-314E-9B08-1FAB3BF68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8" t="15931" r="32224" b="10000"/>
          <a:stretch/>
        </p:blipFill>
        <p:spPr>
          <a:xfrm>
            <a:off x="9264013" y="162933"/>
            <a:ext cx="1898143" cy="20757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667C05-A6C1-BD47-AD07-7A4BE2451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24" t="1866" r="25941" b="11734"/>
          <a:stretch/>
        </p:blipFill>
        <p:spPr>
          <a:xfrm>
            <a:off x="6449570" y="457183"/>
            <a:ext cx="2814443" cy="276327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E54D523-4128-2946-8825-2F1B174ABE0C}"/>
              </a:ext>
            </a:extLst>
          </p:cNvPr>
          <p:cNvSpPr/>
          <p:nvPr/>
        </p:nvSpPr>
        <p:spPr>
          <a:xfrm>
            <a:off x="6642592" y="5740272"/>
            <a:ext cx="52428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1R2T 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Triose-phosphate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isomerase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(TIM). Aparicio R, Ferreira S,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Polikarpov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I. J Mol Biol. 2003. 334: 1023-1041. DOI: 10.1016/j.jmb.2003.10.022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1RQU.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Ribosomal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L7.</a:t>
            </a:r>
          </a:p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Bocharov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E,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Sobol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Pavlov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K,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Korzhnev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Jaravine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V,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Gudkov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Arseniev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A. J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Biol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2004. 279: 17697-17706. DOI: 10.1074/jbc.M313384200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E0DEFC2-CC3B-644B-A149-03FD3ACA7B8A}"/>
              </a:ext>
            </a:extLst>
          </p:cNvPr>
          <p:cNvSpPr txBox="1"/>
          <p:nvPr/>
        </p:nvSpPr>
        <p:spPr>
          <a:xfrm>
            <a:off x="5742432" y="3420944"/>
            <a:ext cx="599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classification of protein domains databases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30AACE8-2168-4E45-8F1F-54E3D00D0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703" y="4477366"/>
            <a:ext cx="2181733" cy="52861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4E1F73C-D18F-4A47-85A5-36BBC8A08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55" y="4477366"/>
            <a:ext cx="1815465" cy="6723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E58A182-B783-BA46-848E-9459B917CA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12" t="26267" r="79722" b="69418"/>
          <a:stretch/>
        </p:blipFill>
        <p:spPr>
          <a:xfrm>
            <a:off x="10171777" y="4477211"/>
            <a:ext cx="1911743" cy="672549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B7E7420-8A1B-6F46-94BD-5EABB07714F5}"/>
              </a:ext>
            </a:extLst>
          </p:cNvPr>
          <p:cNvSpPr/>
          <p:nvPr/>
        </p:nvSpPr>
        <p:spPr>
          <a:xfrm>
            <a:off x="5490112" y="5238044"/>
            <a:ext cx="180174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/gky1097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341CCB4-A69B-E140-9069-CF5B6FE06DD0}"/>
              </a:ext>
            </a:extLst>
          </p:cNvPr>
          <p:cNvSpPr/>
          <p:nvPr/>
        </p:nvSpPr>
        <p:spPr>
          <a:xfrm>
            <a:off x="7394970" y="5241716"/>
            <a:ext cx="24475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/gkz1064</a:t>
            </a: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C5DD8CE-32E4-9140-AFA3-194550A31676}"/>
              </a:ext>
            </a:extLst>
          </p:cNvPr>
          <p:cNvSpPr/>
          <p:nvPr/>
        </p:nvSpPr>
        <p:spPr>
          <a:xfrm>
            <a:off x="9975914" y="5199337"/>
            <a:ext cx="20126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/10.1371/journal.pcbi.1003926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B3A58382-DE00-CB44-9703-FC86CD6E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998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0A89B3-DC9C-AC4B-BCA4-8B1F3B10E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995363"/>
            <a:ext cx="4752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Domains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the rounded shape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of the globular units, and instead, present an elongated three-dimensional structure.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CF5D953-3FDF-F44C-ABED-B308DF37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77857"/>
          </a:xfrm>
        </p:spPr>
        <p:txBody>
          <a:bodyPr>
            <a:normAutofit/>
          </a:bodyPr>
          <a:lstStyle/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Elongated domains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D4DCF41-B0FC-2C4F-8B2B-7BB274D8E009}"/>
              </a:ext>
            </a:extLst>
          </p:cNvPr>
          <p:cNvSpPr/>
          <p:nvPr/>
        </p:nvSpPr>
        <p:spPr>
          <a:xfrm>
            <a:off x="6674979" y="5764293"/>
            <a:ext cx="524284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6EC0.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Keratin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1.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Eldirany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S, Ho M,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Hinbest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Lomakin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Bunick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C.   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EMBO J. 2019. 38.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1CAG.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Collagen-like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peptide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Bella, J.,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Eaton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M.,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Brodsky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B., Berman, H.M.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.Science.1994. 266: 75-81.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4EA8E80-053A-DB49-B802-58B8E1B04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83" t="6250" r="39446" b="4444"/>
          <a:stretch/>
        </p:blipFill>
        <p:spPr>
          <a:xfrm>
            <a:off x="9858375" y="171450"/>
            <a:ext cx="1219200" cy="314837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F2661CA-BF1B-6C4E-82B7-8140205AF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54" y="4332606"/>
            <a:ext cx="2181733" cy="52861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CF50BB-0AAD-7D4B-852A-F010200B3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841" y="4333096"/>
            <a:ext cx="1815465" cy="67239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A5B41A6-D5E0-4248-A031-F0D8430BA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12" t="26267" r="79722" b="69418"/>
          <a:stretch/>
        </p:blipFill>
        <p:spPr>
          <a:xfrm>
            <a:off x="10121703" y="4333018"/>
            <a:ext cx="1911743" cy="67254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83DF079-E81F-9C41-A28E-33C8945322DF}"/>
              </a:ext>
            </a:extLst>
          </p:cNvPr>
          <p:cNvSpPr/>
          <p:nvPr/>
        </p:nvSpPr>
        <p:spPr>
          <a:xfrm>
            <a:off x="5471062" y="5089928"/>
            <a:ext cx="180174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/gky1097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F590469-DA2E-AC4F-BBF9-0C6850765BC8}"/>
              </a:ext>
            </a:extLst>
          </p:cNvPr>
          <p:cNvSpPr/>
          <p:nvPr/>
        </p:nvSpPr>
        <p:spPr>
          <a:xfrm>
            <a:off x="7410825" y="5064062"/>
            <a:ext cx="24475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/gkz1064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8280E8-CFC1-AF40-84F8-5C976285F225}"/>
              </a:ext>
            </a:extLst>
          </p:cNvPr>
          <p:cNvSpPr/>
          <p:nvPr/>
        </p:nvSpPr>
        <p:spPr>
          <a:xfrm>
            <a:off x="10020817" y="5005490"/>
            <a:ext cx="20126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/10.1371/journal.pcbi.1003926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4A23FC7-D931-5842-9862-B2A668765649}"/>
              </a:ext>
            </a:extLst>
          </p:cNvPr>
          <p:cNvSpPr/>
          <p:nvPr/>
        </p:nvSpPr>
        <p:spPr>
          <a:xfrm>
            <a:off x="715910" y="2749805"/>
            <a:ext cx="4749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Tompa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Function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CRC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Press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Boca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2010. pp:10-11.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04C856B4-96F7-9B4E-BE96-6DD954C1BE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90" t="5832" r="27974" b="8195"/>
          <a:stretch/>
        </p:blipFill>
        <p:spPr>
          <a:xfrm>
            <a:off x="6270348" y="305116"/>
            <a:ext cx="2830168" cy="313394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460DD620-10AA-F14E-9D44-8C6945EB1AF0}"/>
              </a:ext>
            </a:extLst>
          </p:cNvPr>
          <p:cNvSpPr txBox="1"/>
          <p:nvPr/>
        </p:nvSpPr>
        <p:spPr>
          <a:xfrm>
            <a:off x="5843096" y="3523202"/>
            <a:ext cx="599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classification of protein domains databases </a:t>
            </a:r>
          </a:p>
        </p:txBody>
      </p:sp>
      <p:sp>
        <p:nvSpPr>
          <p:cNvPr id="29" name="Marcador de número de diapositiva 28">
            <a:extLst>
              <a:ext uri="{FF2B5EF4-FFF2-40B4-BE49-F238E27FC236}">
                <a16:creationId xmlns:a16="http://schemas.microsoft.com/office/drawing/2014/main" id="{C4416D80-F10F-DB4D-A353-696D143E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068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109E4-55C8-0F48-A5CD-FB904F6E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08" y="1950002"/>
            <a:ext cx="10515600" cy="1325563"/>
          </a:xfrm>
        </p:spPr>
        <p:txBody>
          <a:bodyPr>
            <a:noAutofit/>
          </a:bodyPr>
          <a:lstStyle/>
          <a:p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9A0E81-A207-0F42-9B69-6A426867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48" y="930639"/>
            <a:ext cx="493130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Intrinsically disordered proteins (IDPs) or regions (IDRs) are characterized by the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a unique 3-D structure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in their functional states. This flexible proteins exist as a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heterogeneous, highly dynamic set of conformers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B277457-C2D4-E54E-AFFD-5EF59286121F}"/>
              </a:ext>
            </a:extLst>
          </p:cNvPr>
          <p:cNvSpPr txBox="1">
            <a:spLocks/>
          </p:cNvSpPr>
          <p:nvPr/>
        </p:nvSpPr>
        <p:spPr>
          <a:xfrm>
            <a:off x="0" y="3568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Intrinsically disordered proteins and regions</a:t>
            </a:r>
            <a:b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E8ED23B-AE1C-B041-A195-997E5F03AAB8}"/>
              </a:ext>
            </a:extLst>
          </p:cNvPr>
          <p:cNvSpPr/>
          <p:nvPr/>
        </p:nvSpPr>
        <p:spPr>
          <a:xfrm>
            <a:off x="325238" y="4713474"/>
            <a:ext cx="4248149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van der Lee et al. </a:t>
            </a:r>
            <a:r>
              <a:rPr lang="es-ES_tradnl" sz="1050" dirty="0" err="1">
                <a:solidFill>
                  <a:srgbClr val="7F7F7F"/>
                </a:solidFill>
                <a:latin typeface="Arial"/>
              </a:rPr>
              <a:t>Classification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Regions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Rev. 2014. 114: 6589−6631.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10.1021/cr400525m.</a:t>
            </a:r>
          </a:p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Uversky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V.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Introduction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to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(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IDPs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).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Rev. 2014. 114:6557−6560.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/10.1021/cr500288y.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8B6FDC6-B81D-4F42-8321-55EA1C2A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12" y="4906559"/>
            <a:ext cx="1815465" cy="6723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B95BD2E-B13B-D14D-9AD5-F3B5A6C33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" t="8889" r="88454" b="85451"/>
          <a:stretch/>
        </p:blipFill>
        <p:spPr>
          <a:xfrm>
            <a:off x="10193620" y="4642089"/>
            <a:ext cx="1545754" cy="5121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2DC50CC-AA9C-304C-ADB6-80876175AA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64" t="13975" r="74219" b="77778"/>
          <a:stretch/>
        </p:blipFill>
        <p:spPr>
          <a:xfrm>
            <a:off x="8187590" y="4651022"/>
            <a:ext cx="1794610" cy="61598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CB1D907-8249-174D-B99C-D1181329AE2B}"/>
              </a:ext>
            </a:extLst>
          </p:cNvPr>
          <p:cNvSpPr/>
          <p:nvPr/>
        </p:nvSpPr>
        <p:spPr>
          <a:xfrm>
            <a:off x="4822065" y="5643777"/>
            <a:ext cx="24475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/gkz1064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D5FCBC1-8CB9-0242-BFC8-18BEF394EDD2}"/>
              </a:ext>
            </a:extLst>
          </p:cNvPr>
          <p:cNvSpPr/>
          <p:nvPr/>
        </p:nvSpPr>
        <p:spPr>
          <a:xfrm>
            <a:off x="9465513" y="5267011"/>
            <a:ext cx="24475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/gkt1010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1295ECD-2B2E-9349-BB2D-EA85A48AF36C}"/>
              </a:ext>
            </a:extLst>
          </p:cNvPr>
          <p:cNvSpPr/>
          <p:nvPr/>
        </p:nvSpPr>
        <p:spPr>
          <a:xfrm>
            <a:off x="8039763" y="5296632"/>
            <a:ext cx="179461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/gkz975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CCCDB844-F5AC-FD4A-A33E-2A281238BB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69" t="3195" r="27894" b="24186"/>
          <a:stretch/>
        </p:blipFill>
        <p:spPr>
          <a:xfrm>
            <a:off x="7109850" y="482767"/>
            <a:ext cx="3908977" cy="362387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6F17E9D-BA7A-064B-92B0-7EBC3F988899}"/>
              </a:ext>
            </a:extLst>
          </p:cNvPr>
          <p:cNvSpPr txBox="1"/>
          <p:nvPr/>
        </p:nvSpPr>
        <p:spPr>
          <a:xfrm>
            <a:off x="4872955" y="4140351"/>
            <a:ext cx="382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classification of disordered proteins domains 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B234D54-ECB4-B14B-98E0-0A95F93D867F}"/>
              </a:ext>
            </a:extLst>
          </p:cNvPr>
          <p:cNvSpPr/>
          <p:nvPr/>
        </p:nvSpPr>
        <p:spPr>
          <a:xfrm>
            <a:off x="5766795" y="6134181"/>
            <a:ext cx="630408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1ZR9. Human C2H2-type Zinc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Finger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Hayes P,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Lytle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B,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Volkman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B, Peterson F.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solution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ZNF593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from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Homo sapiens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reveals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 zinc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finger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in a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predominantly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unstructured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Sci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2008. 17 571-6. doi:10.1110/ps.073290408.   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77669C6-C1AE-3141-921B-EFFCD4331200}"/>
              </a:ext>
            </a:extLst>
          </p:cNvPr>
          <p:cNvSpPr txBox="1"/>
          <p:nvPr/>
        </p:nvSpPr>
        <p:spPr>
          <a:xfrm>
            <a:off x="8528570" y="4195318"/>
            <a:ext cx="382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Protein disorder databases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50AFBC-3ED1-7E48-98A5-D141E9D64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14" t="16316" r="27083" b="69583"/>
          <a:stretch/>
        </p:blipFill>
        <p:spPr>
          <a:xfrm>
            <a:off x="9064338" y="5580169"/>
            <a:ext cx="1651761" cy="47106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D119FF09-7EE7-3940-ABD5-A27A978E3D3C}"/>
              </a:ext>
            </a:extLst>
          </p:cNvPr>
          <p:cNvSpPr/>
          <p:nvPr/>
        </p:nvSpPr>
        <p:spPr>
          <a:xfrm>
            <a:off x="8671494" y="6039553"/>
            <a:ext cx="20060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/gkx1071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83E547-4645-8848-A86D-067FBBC7BD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03" t="18004" r="72889" b="75139"/>
          <a:stretch/>
        </p:blipFill>
        <p:spPr>
          <a:xfrm>
            <a:off x="10944770" y="5588684"/>
            <a:ext cx="821221" cy="404166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11D75EE4-6F3D-2F45-B3BE-ECE7B4FDAC0E}"/>
              </a:ext>
            </a:extLst>
          </p:cNvPr>
          <p:cNvSpPr/>
          <p:nvPr/>
        </p:nvSpPr>
        <p:spPr>
          <a:xfrm>
            <a:off x="10689288" y="5959735"/>
            <a:ext cx="14122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/gks1226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10062A4-E4E0-7C43-93B5-18A36B2F76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611" t="27506" r="70052" b="67353"/>
          <a:stretch/>
        </p:blipFill>
        <p:spPr>
          <a:xfrm>
            <a:off x="7949368" y="5630162"/>
            <a:ext cx="695325" cy="352649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2CE14244-2171-F240-8CA6-EA813698BB1C}"/>
              </a:ext>
            </a:extLst>
          </p:cNvPr>
          <p:cNvSpPr/>
          <p:nvPr/>
        </p:nvSpPr>
        <p:spPr>
          <a:xfrm>
            <a:off x="6912807" y="6008113"/>
            <a:ext cx="20060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/gkt960 </a:t>
            </a:r>
          </a:p>
        </p:txBody>
      </p:sp>
    </p:spTree>
    <p:extLst>
      <p:ext uri="{BB962C8B-B14F-4D97-AF65-F5344CB8AC3E}">
        <p14:creationId xmlns:p14="http://schemas.microsoft.com/office/powerpoint/2010/main" val="324096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C12D1-66FF-C946-A755-DAB4B7EB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11"/>
            <a:ext cx="10515600" cy="1325563"/>
          </a:xfrm>
        </p:spPr>
        <p:txBody>
          <a:bodyPr/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Protein Data Bank (PDB)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F9E9385-DF93-BF4A-81E1-C9841CE0B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52" t="19012" r="12868" b="19502"/>
          <a:stretch/>
        </p:blipFill>
        <p:spPr>
          <a:xfrm>
            <a:off x="2118291" y="1050809"/>
            <a:ext cx="9030630" cy="5220144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B77B00-5292-B14B-AB15-241BCF35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7</a:t>
            </a:fld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6A06A0A-FF21-1B47-94C4-F7338EB9206C}"/>
              </a:ext>
            </a:extLst>
          </p:cNvPr>
          <p:cNvSpPr/>
          <p:nvPr/>
        </p:nvSpPr>
        <p:spPr>
          <a:xfrm>
            <a:off x="279755" y="5807191"/>
            <a:ext cx="42481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2019, Vol. 47,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Database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issue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/gky949.</a:t>
            </a:r>
          </a:p>
        </p:txBody>
      </p:sp>
    </p:spTree>
    <p:extLst>
      <p:ext uri="{BB962C8B-B14F-4D97-AF65-F5344CB8AC3E}">
        <p14:creationId xmlns:p14="http://schemas.microsoft.com/office/powerpoint/2010/main" val="84241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4D01A1-56A7-174C-B035-1EE7078CC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42" y="1086766"/>
            <a:ext cx="4030945" cy="169750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The primary information stored in the PDB archive consists of </a:t>
            </a:r>
            <a:r>
              <a:rPr lang="es-MX" sz="2400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 files 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that list the </a:t>
            </a:r>
            <a:r>
              <a:rPr lang="es-MX" sz="2400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 in each structure </a:t>
            </a:r>
            <a:r>
              <a:rPr lang="es-MX" sz="2400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their 3D location in space.</a:t>
            </a:r>
          </a:p>
          <a:p>
            <a:pPr marL="0" indent="0"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3A319B88-4495-2841-8D74-5FE7E610E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04" t="68893" r="38152" b="21913"/>
          <a:stretch/>
        </p:blipFill>
        <p:spPr>
          <a:xfrm>
            <a:off x="6981583" y="1031670"/>
            <a:ext cx="2152186" cy="7805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EADB93-E645-1648-A5B6-E74B5F009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6" t="14394" r="45139" b="19849"/>
          <a:stretch/>
        </p:blipFill>
        <p:spPr>
          <a:xfrm>
            <a:off x="9667533" y="1231353"/>
            <a:ext cx="2358276" cy="23051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2549DA7-8BB7-4B46-919A-3DD15D1B61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82" t="26621" r="43678" b="19546"/>
          <a:stretch/>
        </p:blipFill>
        <p:spPr>
          <a:xfrm>
            <a:off x="7039227" y="2899832"/>
            <a:ext cx="2691766" cy="31623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059B146-E7BF-2A4F-A312-9456CFEBC9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47" t="20230" r="44722" b="37471"/>
          <a:stretch/>
        </p:blipFill>
        <p:spPr>
          <a:xfrm>
            <a:off x="4809545" y="1646095"/>
            <a:ext cx="1814645" cy="195560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0853575-B3AA-0C4B-B1EB-7B8BBB323D7A}"/>
              </a:ext>
            </a:extLst>
          </p:cNvPr>
          <p:cNvSpPr txBox="1"/>
          <p:nvPr/>
        </p:nvSpPr>
        <p:spPr>
          <a:xfrm>
            <a:off x="4624743" y="3782358"/>
            <a:ext cx="235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Nucleic acids (NA)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ED3ED9-DE45-1C41-B8BF-C979585FD236}"/>
              </a:ext>
            </a:extLst>
          </p:cNvPr>
          <p:cNvSpPr txBox="1"/>
          <p:nvPr/>
        </p:nvSpPr>
        <p:spPr>
          <a:xfrm>
            <a:off x="6708237" y="6105145"/>
            <a:ext cx="335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Complexes of Protein and NA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8A8E70-F6B8-8D43-8DF6-A5D318A69DDD}"/>
              </a:ext>
            </a:extLst>
          </p:cNvPr>
          <p:cNvSpPr txBox="1"/>
          <p:nvPr/>
        </p:nvSpPr>
        <p:spPr>
          <a:xfrm>
            <a:off x="9568658" y="3579515"/>
            <a:ext cx="2771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Proteins 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D43657D-6589-304E-B1D5-A9936FD80DBF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data file formats: PDB and mmCIF 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C254592-A6B4-B64D-B0D5-E126A92ABB94}"/>
              </a:ext>
            </a:extLst>
          </p:cNvPr>
          <p:cNvSpPr/>
          <p:nvPr/>
        </p:nvSpPr>
        <p:spPr>
          <a:xfrm>
            <a:off x="235365" y="3427725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179B4BB-B274-B146-B1DC-0D9C00A5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686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277DFA2-9455-104B-9441-2D8C32B69B3F}"/>
              </a:ext>
            </a:extLst>
          </p:cNvPr>
          <p:cNvSpPr txBox="1">
            <a:spLocks/>
          </p:cNvSpPr>
          <p:nvPr/>
        </p:nvSpPr>
        <p:spPr>
          <a:xfrm>
            <a:off x="412596" y="931841"/>
            <a:ext cx="5683404" cy="506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 format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9A508FE-F5F2-AA42-8301-A56FCF3C597F}"/>
              </a:ext>
            </a:extLst>
          </p:cNvPr>
          <p:cNvSpPr txBox="1">
            <a:spLocks/>
          </p:cNvSpPr>
          <p:nvPr/>
        </p:nvSpPr>
        <p:spPr>
          <a:xfrm>
            <a:off x="6578617" y="949973"/>
            <a:ext cx="5109117" cy="506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mmCIF format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C25050-D78F-2746-897A-4C10422F2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6" t="21289" r="29336" b="45703"/>
          <a:stretch/>
        </p:blipFill>
        <p:spPr>
          <a:xfrm>
            <a:off x="366479" y="1531702"/>
            <a:ext cx="5832087" cy="3794595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DFF71ADF-34B6-7D42-8A14-F814F9A37192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 file formats: Atomic-level data</a:t>
            </a:r>
            <a:endParaRPr lang="es-MX" sz="3200" dirty="0">
              <a:solidFill>
                <a:srgbClr val="1DAB3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09EBCC8-139D-0F46-B62A-2BD63549B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33" t="36112" r="9115" b="15971"/>
          <a:stretch/>
        </p:blipFill>
        <p:spPr>
          <a:xfrm>
            <a:off x="6578617" y="1510265"/>
            <a:ext cx="5048150" cy="4252360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25C2BD82-9CE3-D74A-9815-41CDE588955A}"/>
              </a:ext>
            </a:extLst>
          </p:cNvPr>
          <p:cNvSpPr/>
          <p:nvPr/>
        </p:nvSpPr>
        <p:spPr>
          <a:xfrm>
            <a:off x="1130223" y="5511764"/>
            <a:ext cx="42481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4F95D97-A1F5-EA43-ADD1-1E85AC84B336}"/>
              </a:ext>
            </a:extLst>
          </p:cNvPr>
          <p:cNvSpPr/>
          <p:nvPr/>
        </p:nvSpPr>
        <p:spPr>
          <a:xfrm>
            <a:off x="1730345" y="5364396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33352DA-B39C-0446-91C8-DFC2E2646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7788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3557</TotalTime>
  <Words>1375</Words>
  <Application>Microsoft Macintosh PowerPoint</Application>
  <PresentationFormat>Panorámica</PresentationFormat>
  <Paragraphs>166</Paragraphs>
  <Slides>12</Slides>
  <Notes>10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Wingdings</vt:lpstr>
      <vt:lpstr>Tema de Office</vt:lpstr>
      <vt:lpstr>Introduction to web tools for protein structure classification   </vt:lpstr>
      <vt:lpstr>From macroscopic traits to proteins</vt:lpstr>
      <vt:lpstr> </vt:lpstr>
      <vt:lpstr>Globular domains</vt:lpstr>
      <vt:lpstr>Elongated domains</vt:lpstr>
      <vt:lpstr> </vt:lpstr>
      <vt:lpstr>Protein Data Bank (PDB)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tools for protein structure classification   </dc:title>
  <dc:creator>Usuario de Microsoft Office</dc:creator>
  <cp:lastModifiedBy>Usuario de Microsoft Office</cp:lastModifiedBy>
  <cp:revision>207</cp:revision>
  <dcterms:created xsi:type="dcterms:W3CDTF">2020-08-15T19:55:19Z</dcterms:created>
  <dcterms:modified xsi:type="dcterms:W3CDTF">2020-08-30T14:34:59Z</dcterms:modified>
</cp:coreProperties>
</file>